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d45c71031324685" /><Relationship Type="http://schemas.openxmlformats.org/officeDocument/2006/relationships/extended-properties" Target="/docProps/app.xml" Id="R13ebd7e1fe4c4ecf" /><Relationship Type="http://schemas.openxmlformats.org/officeDocument/2006/relationships/officeDocument" Target="/ppt/presentation.xml" Id="R09236dec0f3a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5e2407e77b4ad2"/>
  </p:sldMasterIdLst>
  <p:notesMasterIdLst>
    <p:notesMasterId xmlns:r="http://schemas.openxmlformats.org/officeDocument/2006/relationships" r:id="R184b70cee0db461e"/>
  </p:notesMasterIdLst>
  <p:sldIdLst>
    <p:sldId xmlns:r="http://schemas.openxmlformats.org/officeDocument/2006/relationships" id="256" r:id="Re6fd8f2069774965"/>
    <p:sldId xmlns:r="http://schemas.openxmlformats.org/officeDocument/2006/relationships" id="257" r:id="Rad5bf00aa86b4a42"/>
    <p:sldId xmlns:r="http://schemas.openxmlformats.org/officeDocument/2006/relationships" id="258" r:id="R1f05f61e9d50434e"/>
    <p:sldId xmlns:r="http://schemas.openxmlformats.org/officeDocument/2006/relationships" id="259" r:id="R80b22e3ea6674840"/>
    <p:sldId xmlns:r="http://schemas.openxmlformats.org/officeDocument/2006/relationships" id="260" r:id="Rc6092288ddc0418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ebd786b53384df6" /><Relationship Type="http://schemas.openxmlformats.org/officeDocument/2006/relationships/slideMaster" Target="/ppt/slideMasters/slideMaster1.xml" Id="Rf45e2407e77b4ad2" /><Relationship Type="http://schemas.openxmlformats.org/officeDocument/2006/relationships/notesMaster" Target="/ppt/notesMasters/notesMaster1.xml" Id="R184b70cee0db461e" /><Relationship Type="http://schemas.openxmlformats.org/officeDocument/2006/relationships/presProps" Target="/ppt/presProps.xml" Id="R2276c5fc31484b3b" /><Relationship Type="http://schemas.openxmlformats.org/officeDocument/2006/relationships/tableStyles" Target="/ppt/tableStyles.xml" Id="Rf845b2694f5244fd" /><Relationship Type="http://schemas.openxmlformats.org/officeDocument/2006/relationships/slide" Target="/ppt/slides/slide1.xml" Id="Re6fd8f2069774965" /><Relationship Type="http://schemas.openxmlformats.org/officeDocument/2006/relationships/slide" Target="/ppt/slides/slide2.xml" Id="Rad5bf00aa86b4a42" /><Relationship Type="http://schemas.openxmlformats.org/officeDocument/2006/relationships/slide" Target="/ppt/slides/slide3.xml" Id="R1f05f61e9d50434e" /><Relationship Type="http://schemas.openxmlformats.org/officeDocument/2006/relationships/slide" Target="/ppt/slides/slide4.xml" Id="R80b22e3ea6674840" /><Relationship Type="http://schemas.openxmlformats.org/officeDocument/2006/relationships/slide" Target="/ppt/slides/slide5.xml" Id="Rc6092288ddc0418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023527f82c34a0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feeefaba84a43f1" /><Relationship Type="http://schemas.openxmlformats.org/officeDocument/2006/relationships/notesMaster" Target="/ppt/notesMasters/notesMaster1.xml" Id="R4b6ca4a8bb444fd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d5217adf4134513" /><Relationship Type="http://schemas.openxmlformats.org/officeDocument/2006/relationships/notesMaster" Target="/ppt/notesMasters/notesMaster1.xml" Id="Rcc6650afafa9440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94e00fd5f514c50" /><Relationship Type="http://schemas.openxmlformats.org/officeDocument/2006/relationships/notesMaster" Target="/ppt/notesMasters/notesMaster1.xml" Id="R536235c95f234de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2dbca1d4b7a4b55" /><Relationship Type="http://schemas.openxmlformats.org/officeDocument/2006/relationships/notesMaster" Target="/ppt/notesMasters/notesMaster1.xml" Id="Rbe1d96c043c3441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1c565394d1e45ab" /><Relationship Type="http://schemas.openxmlformats.org/officeDocument/2006/relationships/notesMaster" Target="/ppt/notesMasters/notesMaster1.xml" Id="R1fabd71eeaad46c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Editable template with a constructed example. No actual company result is represented. Replace the sample figures, dates, owners and decision with approved company records. [Sources]</a:t>
            </a:r>
          </a:p>
          <a:p xmlns:a="http://schemas.openxmlformats.org/drawingml/2006/main">
            <a:r>
              <a:t>https://roi.live/cmo-board-deck-template</a:t>
            </a:r>
          </a:p>
          <a:p xmlns:a="http://schemas.openxmlformats.org/drawingml/2006/main">
            <a:r>
              <a:t>Original ROI.LIVE template and illustrative arithmetic.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Editable template with a constructed example. No actual company result is represented. Replace the sample figures, dates, owners and decision with approved company records. [Sources]</a:t>
            </a:r>
          </a:p>
          <a:p xmlns:a="http://schemas.openxmlformats.org/drawingml/2006/main">
            <a:r>
              <a:t>https://roi.live/cmo-board-deck-template</a:t>
            </a:r>
          </a:p>
          <a:p xmlns:a="http://schemas.openxmlformats.org/drawingml/2006/main">
            <a:r>
              <a:t>Original ROI.LIVE template and illustrative arithmetic.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Editable template with a constructed example. No actual company result is represented. Replace the sample figures, dates, owners and decision with approved company records. [Sources]</a:t>
            </a:r>
          </a:p>
          <a:p xmlns:a="http://schemas.openxmlformats.org/drawingml/2006/main">
            <a:r>
              <a:t>https://roi.live/cmo-board-deck-template</a:t>
            </a:r>
          </a:p>
          <a:p xmlns:a="http://schemas.openxmlformats.org/drawingml/2006/main">
            <a:r>
              <a:t>Original ROI.LIVE template and illustrative arithmetic.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Editable template with a constructed example. No actual company result is represented. Replace the sample figures, dates, owners and decision with approved company records. [Sources]</a:t>
            </a:r>
          </a:p>
          <a:p xmlns:a="http://schemas.openxmlformats.org/drawingml/2006/main">
            <a:r>
              <a:t>https://roi.live/cmo-board-deck-template</a:t>
            </a:r>
          </a:p>
          <a:p xmlns:a="http://schemas.openxmlformats.org/drawingml/2006/main">
            <a:r>
              <a:t>Original ROI.LIVE template and illustrative arithmetic.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Editable template with a constructed example. No actual company result is represented. Replace the sample figures, dates, owners and decision with approved company records. [Sources]</a:t>
            </a:r>
          </a:p>
          <a:p xmlns:a="http://schemas.openxmlformats.org/drawingml/2006/main">
            <a:r>
              <a:t>https://roi.live/cmo-board-deck-template</a:t>
            </a:r>
          </a:p>
          <a:p xmlns:a="http://schemas.openxmlformats.org/drawingml/2006/main">
            <a:r>
              <a:t>Original ROI.LIVE template and illustrative arithmetic.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36ae63ebc450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0ea0538aca44d5e" /><Relationship Type="http://schemas.openxmlformats.org/officeDocument/2006/relationships/slideLayout" Target="/ppt/slideLayouts/slideLayout1.xml" Id="R3e1e44416cd7471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e44416cd7471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537d330444e9a" /><Relationship Type="http://schemas.openxmlformats.org/officeDocument/2006/relationships/notesSlide" Target="/ppt/notesSlides/notesSlide1.xml" Id="R5c07fa1abf23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ba2ed9104f08" /><Relationship Type="http://schemas.openxmlformats.org/officeDocument/2006/relationships/notesSlide" Target="/ppt/notesSlides/notesSlide2.xml" Id="Reed02f59beab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f8eef17c643f9" /><Relationship Type="http://schemas.openxmlformats.org/officeDocument/2006/relationships/notesSlide" Target="/ppt/notesSlides/notesSlide3.xml" Id="R8fe435f1f259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9545c7e09444b" /><Relationship Type="http://schemas.openxmlformats.org/officeDocument/2006/relationships/notesSlide" Target="/ppt/notesSlides/notesSlide4.xml" Id="R3576edaa0f76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4d49270c427a" /><Relationship Type="http://schemas.openxmlformats.org/officeDocument/2006/relationships/notesSlide" Target="/ppt/notesSlides/notesSlide5.xml" Id="R1f9c7d574c7040b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6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label">
            <a:extLst xmlns:a="http://schemas.openxmlformats.org/drawingml/2006/main">
              <a:ext uri="{FF2B5EF4-FFF2-40B4-BE49-F238E27FC236}">
                <a16:creationId xmlns:a16="http://schemas.microsoft.com/office/drawing/2014/main" id="{F4345325-8217-46D3-BDF2-2A103052B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10972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82265F"/>
                </a:solidFill>
              </a:defRPr>
            </a:pPr>
            <a:r>
              <a:rPr sz="1350" b="1">
                <a:solidFill>
                  <a:srgbClr val="82265F"/>
                </a:solidFill>
              </a:rPr>
              <a:t>ROI.LIVE  /  BOARD TEMPLATE  /  ILLUSTRATIVE EXAMPLE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BDB758C-26C6-40A5-AAE8-CC7B7CDA5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109728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100" b="1">
                <a:solidFill>
                  <a:srgbClr val="1A1020"/>
                </a:solidFill>
              </a:defRPr>
            </a:pPr>
            <a:r>
              <a:rPr sz="5100" b="1">
                <a:solidFill>
                  <a:srgbClr val="1A1020"/>
                </a:solidFill>
              </a:rPr>
              <a:t>Approve a $10,000 reallocation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2534D256-CB16-4F53-9325-FED865E3D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0972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A1020"/>
                </a:solidFill>
              </a:defRPr>
            </a:pPr>
            <a:r>
              <a:rPr sz="2025" b="0">
                <a:solidFill>
                  <a:srgbClr val="1A1020"/>
                </a:solidFill>
              </a:rPr>
              <a:t>Decision and summary · Illustrative quarterly discussion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372F7B25-267F-4C23-9538-D59787CBC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Replace sample figures with reconciled company data.  •  roi.live/cmo-board-deck-template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4E94D496-BA02-4890-B307-C3D286580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1 / 5</a:t>
            </a:r>
          </a:p>
        </p:txBody>
      </p:sp>
      <p:sp>
        <p:nvSpPr>
          <p:cNvPr id="6" name="decision">
            <a:extLst xmlns:a="http://schemas.openxmlformats.org/drawingml/2006/main">
              <a:ext uri="{FF2B5EF4-FFF2-40B4-BE49-F238E27FC236}">
                <a16:creationId xmlns:a16="http://schemas.microsoft.com/office/drawing/2014/main" id="{06667D17-2F87-4D0E-8A04-6B25E3251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7334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A1020"/>
                </a:solidFill>
              </a:defRPr>
            </a:pPr>
            <a:r>
              <a:rPr sz="2850" b="1">
                <a:solidFill>
                  <a:srgbClr val="1A1020"/>
                </a:solidFill>
              </a:rPr>
              <a:t>Repair checkout and run a defined retention test within the existing budget.</a:t>
            </a:r>
          </a:p>
        </p:txBody>
      </p:sp>
      <p:sp>
        <p:nvSpPr>
          <p:cNvPr id="7" name="constraint">
            <a:extLst xmlns:a="http://schemas.openxmlformats.org/drawingml/2006/main">
              <a:ext uri="{FF2B5EF4-FFF2-40B4-BE49-F238E27FC236}">
                <a16:creationId xmlns:a16="http://schemas.microsoft.com/office/drawing/2014/main" id="{4083DCB3-1C82-4B34-8B7E-A169CBD8C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7810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A1020"/>
                </a:solidFill>
              </a:defRPr>
            </a:pPr>
            <a:r>
              <a:rPr sz="2100" b="0">
                <a:solidFill>
                  <a:srgbClr val="1A1020"/>
                </a:solidFill>
              </a:rPr>
              <a:t>Funding source: reduce an uncommitted campaign allocation by $10,000. No increase to the approved total.</a:t>
            </a:r>
          </a:p>
        </p:txBody>
      </p:sp>
      <p:sp>
        <p:nvSpPr>
          <p:cNvPr id="8" name="amount">
            <a:extLst xmlns:a="http://schemas.openxmlformats.org/drawingml/2006/main">
              <a:ext uri="{FF2B5EF4-FFF2-40B4-BE49-F238E27FC236}">
                <a16:creationId xmlns:a16="http://schemas.microsoft.com/office/drawing/2014/main" id="{E17A9020-81C2-42CE-BFC1-495D2EC53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143250"/>
            <a:ext cx="2762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8A5410"/>
                </a:solidFill>
              </a:defRPr>
            </a:pPr>
            <a:r>
              <a:rPr sz="4200" b="1">
                <a:solidFill>
                  <a:srgbClr val="8A5410"/>
                </a:solidFill>
              </a:rPr>
              <a:t>$10,000</a:t>
            </a:r>
          </a:p>
        </p:txBody>
      </p:sp>
      <p:sp>
        <p:nvSpPr>
          <p:cNvPr id="9" name="amount-note">
            <a:extLst xmlns:a="http://schemas.openxmlformats.org/drawingml/2006/main">
              <a:ext uri="{FF2B5EF4-FFF2-40B4-BE49-F238E27FC236}">
                <a16:creationId xmlns:a16="http://schemas.microsoft.com/office/drawing/2014/main" id="{6802D381-ED0C-4F1E-A431-39BE596C2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095750"/>
            <a:ext cx="2571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5596A"/>
                </a:solidFill>
              </a:defRPr>
            </a:pPr>
            <a:r>
              <a:rPr sz="1950" b="0">
                <a:solidFill>
                  <a:srgbClr val="15596A"/>
                </a:solidFill>
              </a:rPr>
              <a:t>Reallocated</a:t>
            </a:r>
          </a:p>
          <a:p xmlns:a="http://schemas.openxmlformats.org/drawingml/2006/main">
            <a:pPr>
              <a:defRPr sz="1950" b="0">
                <a:solidFill>
                  <a:srgbClr val="15596A"/>
                </a:solidFill>
              </a:defRPr>
            </a:pPr>
            <a:r>
              <a:rPr sz="1950" b="0">
                <a:solidFill>
                  <a:srgbClr val="15596A"/>
                </a:solidFill>
              </a:rPr>
              <a:t>within the budget</a:t>
            </a:r>
          </a:p>
        </p:txBody>
      </p:sp>
    </p:spTree>
    <p:extLst>
      <p:ext uri="{BB962C8B-B14F-4D97-AF65-F5344CB8AC3E}">
        <p14:creationId xmlns:p14="http://schemas.microsoft.com/office/powerpoint/2010/main" val="108628625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6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label">
            <a:extLst xmlns:a="http://schemas.openxmlformats.org/drawingml/2006/main">
              <a:ext uri="{FF2B5EF4-FFF2-40B4-BE49-F238E27FC236}">
                <a16:creationId xmlns:a16="http://schemas.microsoft.com/office/drawing/2014/main" id="{5263786B-A7D8-4A38-88CB-30F8A59F9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10972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82265F"/>
                </a:solidFill>
              </a:defRPr>
            </a:pPr>
            <a:r>
              <a:rPr sz="1350" b="1">
                <a:solidFill>
                  <a:srgbClr val="82265F"/>
                </a:solidFill>
              </a:rPr>
              <a:t>ROI.LIVE  /  BOARD TEMPLATE  /  ILLUSTRATIVE EXAMPLE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AFB6D61-50E7-48E1-94C7-EFCA1CEBD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109728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A1020"/>
                </a:solidFill>
              </a:defRPr>
            </a:pPr>
            <a:r>
              <a:rPr sz="3900" b="1">
                <a:solidFill>
                  <a:srgbClr val="1A1020"/>
                </a:solidFill>
              </a:rPr>
              <a:t>Show contribution before excluded costs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1EACBFCB-8A05-4A26-8C8A-6E0BA130A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0972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A1020"/>
                </a:solidFill>
              </a:defRPr>
            </a:pPr>
            <a:r>
              <a:rPr sz="2025" b="0">
                <a:solidFill>
                  <a:srgbClr val="1A1020"/>
                </a:solidFill>
              </a:rPr>
              <a:t>Financial performance · One consistent period and cost boundary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7D9AEB4B-0935-48A8-92F8-35DB70DE7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Replace sample figures with reconciled company data.  •  roi.live/cmo-board-deck-template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B3C8D0D5-238E-4E2C-89A2-695971353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2 / 5</a:t>
            </a:r>
          </a:p>
        </p:txBody>
      </p:sp>
      <p:sp>
        <p:nvSpPr>
          <p:cNvPr id="6" name="metric-0">
            <a:extLst xmlns:a="http://schemas.openxmlformats.org/drawingml/2006/main">
              <a:ext uri="{FF2B5EF4-FFF2-40B4-BE49-F238E27FC236}">
                <a16:creationId xmlns:a16="http://schemas.microsoft.com/office/drawing/2014/main" id="{BFA1C13A-075E-43BE-8651-F9279B5F1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0375"/>
            <a:ext cx="714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A1020"/>
                </a:solidFill>
              </a:defRPr>
            </a:pPr>
            <a:r>
              <a:rPr sz="2250" b="0">
                <a:solidFill>
                  <a:srgbClr val="1A1020"/>
                </a:solidFill>
              </a:rPr>
              <a:t>Net revenue</a:t>
            </a:r>
          </a:p>
        </p:txBody>
      </p:sp>
      <p:sp>
        <p:nvSpPr>
          <p:cNvPr id="7" name="value-0">
            <a:extLst xmlns:a="http://schemas.openxmlformats.org/drawingml/2006/main">
              <a:ext uri="{FF2B5EF4-FFF2-40B4-BE49-F238E27FC236}">
                <a16:creationId xmlns:a16="http://schemas.microsoft.com/office/drawing/2014/main" id="{2074DB2C-F11C-406B-B1CA-689CF659A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000375"/>
            <a:ext cx="33813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A1020"/>
                </a:solidFill>
              </a:defRPr>
            </a:pPr>
            <a:r>
              <a:rPr sz="2550" b="1">
                <a:solidFill>
                  <a:srgbClr val="1A1020"/>
                </a:solidFill>
              </a:rPr>
              <a:t>$500,000</a:t>
            </a:r>
          </a:p>
        </p:txBody>
      </p:sp>
      <p:sp>
        <p:nvSpPr>
          <p:cNvPr id="8" name="metric-1">
            <a:extLst xmlns:a="http://schemas.openxmlformats.org/drawingml/2006/main">
              <a:ext uri="{FF2B5EF4-FFF2-40B4-BE49-F238E27FC236}">
                <a16:creationId xmlns:a16="http://schemas.microsoft.com/office/drawing/2014/main" id="{B84AB5A9-9647-4CA9-A168-1EBF4D52A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67125"/>
            <a:ext cx="714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A1020"/>
                </a:solidFill>
              </a:defRPr>
            </a:pPr>
            <a:r>
              <a:rPr sz="2250" b="0">
                <a:solidFill>
                  <a:srgbClr val="1A1020"/>
                </a:solidFill>
              </a:rPr>
              <a:t>Variable order costs</a:t>
            </a:r>
          </a:p>
        </p:txBody>
      </p:sp>
      <p:sp>
        <p:nvSpPr>
          <p:cNvPr id="9" name="value-1">
            <a:extLst xmlns:a="http://schemas.openxmlformats.org/drawingml/2006/main">
              <a:ext uri="{FF2B5EF4-FFF2-40B4-BE49-F238E27FC236}">
                <a16:creationId xmlns:a16="http://schemas.microsoft.com/office/drawing/2014/main" id="{1B1D8911-25C9-41FD-B32B-0705D281C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667125"/>
            <a:ext cx="33813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A1020"/>
                </a:solidFill>
              </a:defRPr>
            </a:pPr>
            <a:r>
              <a:rPr sz="2550" b="1">
                <a:solidFill>
                  <a:srgbClr val="1A1020"/>
                </a:solidFill>
              </a:rPr>
              <a:t>− $300,000</a:t>
            </a:r>
          </a:p>
        </p:txBody>
      </p:sp>
      <p:sp>
        <p:nvSpPr>
          <p:cNvPr id="10" name="metric-2">
            <a:extLst xmlns:a="http://schemas.openxmlformats.org/drawingml/2006/main">
              <a:ext uri="{FF2B5EF4-FFF2-40B4-BE49-F238E27FC236}">
                <a16:creationId xmlns:a16="http://schemas.microsoft.com/office/drawing/2014/main" id="{DE544CB6-0F70-4D06-B21C-274469D98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33875"/>
            <a:ext cx="714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A1020"/>
                </a:solidFill>
              </a:defRPr>
            </a:pPr>
            <a:r>
              <a:rPr sz="2250" b="0">
                <a:solidFill>
                  <a:srgbClr val="1A1020"/>
                </a:solidFill>
              </a:rPr>
              <a:t>Marketing cost</a:t>
            </a:r>
          </a:p>
        </p:txBody>
      </p:sp>
      <p:sp>
        <p:nvSpPr>
          <p:cNvPr id="11" name="value-2">
            <a:extLst xmlns:a="http://schemas.openxmlformats.org/drawingml/2006/main">
              <a:ext uri="{FF2B5EF4-FFF2-40B4-BE49-F238E27FC236}">
                <a16:creationId xmlns:a16="http://schemas.microsoft.com/office/drawing/2014/main" id="{DB2F948C-E572-4C08-AE00-74902BCFE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33875"/>
            <a:ext cx="33813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A1020"/>
                </a:solidFill>
              </a:defRPr>
            </a:pPr>
            <a:r>
              <a:rPr sz="2550" b="1">
                <a:solidFill>
                  <a:srgbClr val="1A1020"/>
                </a:solidFill>
              </a:rPr>
              <a:t>− $100,000</a:t>
            </a:r>
          </a:p>
        </p:txBody>
      </p:sp>
      <p:sp>
        <p:nvSpPr>
          <p:cNvPr id="12" name="metric-3">
            <a:extLst xmlns:a="http://schemas.openxmlformats.org/drawingml/2006/main">
              <a:ext uri="{FF2B5EF4-FFF2-40B4-BE49-F238E27FC236}">
                <a16:creationId xmlns:a16="http://schemas.microsoft.com/office/drawing/2014/main" id="{D665CDA2-C8D7-497C-8ABD-3A612DEC0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00625"/>
            <a:ext cx="714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A1020"/>
                </a:solidFill>
              </a:defRPr>
            </a:pPr>
            <a:r>
              <a:rPr sz="2250" b="1">
                <a:solidFill>
                  <a:srgbClr val="1A1020"/>
                </a:solidFill>
              </a:rPr>
              <a:t>Contribution after marketing</a:t>
            </a:r>
          </a:p>
        </p:txBody>
      </p:sp>
      <p:sp>
        <p:nvSpPr>
          <p:cNvPr id="13" name="value-3">
            <a:extLst xmlns:a="http://schemas.openxmlformats.org/drawingml/2006/main">
              <a:ext uri="{FF2B5EF4-FFF2-40B4-BE49-F238E27FC236}">
                <a16:creationId xmlns:a16="http://schemas.microsoft.com/office/drawing/2014/main" id="{E6A3C297-ED86-449D-B002-8A7E893C5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000625"/>
            <a:ext cx="33813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8A5410"/>
                </a:solidFill>
              </a:defRPr>
            </a:pPr>
            <a:r>
              <a:rPr sz="2550" b="1">
                <a:solidFill>
                  <a:srgbClr val="8A5410"/>
                </a:solidFill>
              </a:rPr>
              <a:t>$100,000</a:t>
            </a:r>
          </a:p>
        </p:txBody>
      </p:sp>
      <p:sp>
        <p:nvSpPr>
          <p:cNvPr id="14" name="cost-limit">
            <a:extLst xmlns:a="http://schemas.openxmlformats.org/drawingml/2006/main">
              <a:ext uri="{FF2B5EF4-FFF2-40B4-BE49-F238E27FC236}">
                <a16:creationId xmlns:a16="http://schemas.microsoft.com/office/drawing/2014/main" id="{FBB4D390-2C89-488B-A8C0-31AC8A8AD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1066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5596A"/>
                </a:solidFill>
              </a:defRPr>
            </a:pPr>
            <a:r>
              <a:rPr sz="1725" b="0">
                <a:solidFill>
                  <a:srgbClr val="15596A"/>
                </a:solidFill>
              </a:rPr>
              <a:t>Before excluded fixed overhead and other costs. This is not company net profit.</a:t>
            </a:r>
          </a:p>
        </p:txBody>
      </p:sp>
    </p:spTree>
    <p:extLst>
      <p:ext uri="{BB962C8B-B14F-4D97-AF65-F5344CB8AC3E}">
        <p14:creationId xmlns:p14="http://schemas.microsoft.com/office/powerpoint/2010/main" val="211667515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6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label">
            <a:extLst xmlns:a="http://schemas.openxmlformats.org/drawingml/2006/main">
              <a:ext uri="{FF2B5EF4-FFF2-40B4-BE49-F238E27FC236}">
                <a16:creationId xmlns:a16="http://schemas.microsoft.com/office/drawing/2014/main" id="{46B40598-7C14-48F6-868E-4186BC94B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10972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82265F"/>
                </a:solidFill>
              </a:defRPr>
            </a:pPr>
            <a:r>
              <a:rPr sz="1350" b="1">
                <a:solidFill>
                  <a:srgbClr val="82265F"/>
                </a:solidFill>
              </a:rPr>
              <a:t>ROI.LIVE  /  BOARD TEMPLATE  /  ILLUSTRATIVE EXAMPLE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1380C5A-1BCC-4DA7-AB5A-7838AE87B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109728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A1020"/>
                </a:solidFill>
              </a:defRPr>
            </a:pPr>
            <a:r>
              <a:rPr sz="3900" b="1">
                <a:solidFill>
                  <a:srgbClr val="1A1020"/>
                </a:solidFill>
              </a:rPr>
              <a:t>Compare customers at the same age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3BBA19DD-0E6D-40EF-A366-83213A9D8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0972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A1020"/>
                </a:solidFill>
              </a:defRPr>
            </a:pPr>
            <a:r>
              <a:rPr sz="2025" b="0">
                <a:solidFill>
                  <a:srgbClr val="1A1020"/>
                </a:solidFill>
              </a:rPr>
              <a:t>Customer economics · Keep actual observations separate from forecasts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FD3F0D3D-E6EC-4190-BA33-247908E12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Replace sample figures with reconciled company data.  •  roi.live/cmo-board-deck-template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29D71241-9CD6-4CAB-89BC-D840E503C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3 / 5</a:t>
            </a:r>
          </a:p>
        </p:txBody>
      </p:sp>
      <p:sp>
        <p:nvSpPr>
          <p:cNvPr id="6" name="headers">
            <a:extLst xmlns:a="http://schemas.openxmlformats.org/drawingml/2006/main">
              <a:ext uri="{FF2B5EF4-FFF2-40B4-BE49-F238E27FC236}">
                <a16:creationId xmlns:a16="http://schemas.microsoft.com/office/drawing/2014/main" id="{D2290CAC-055F-4FDA-99EA-D5D47A67E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24175"/>
            <a:ext cx="10858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5596A"/>
                </a:solidFill>
              </a:defRPr>
            </a:pPr>
            <a:r>
              <a:rPr sz="1800" b="1">
                <a:solidFill>
                  <a:srgbClr val="15596A"/>
                </a:solidFill>
              </a:rPr>
              <a:t>COHORT                     CUSTOMERS                 DAY 90 CONTRIBUTION</a:t>
            </a:r>
          </a:p>
        </p:txBody>
      </p:sp>
      <p:sp>
        <p:nvSpPr>
          <p:cNvPr id="7" name="cohort-a">
            <a:extLst xmlns:a="http://schemas.openxmlformats.org/drawingml/2006/main">
              <a:ext uri="{FF2B5EF4-FFF2-40B4-BE49-F238E27FC236}">
                <a16:creationId xmlns:a16="http://schemas.microsoft.com/office/drawing/2014/main" id="{C2C842F8-01DC-4B51-840C-5FF2372EC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A1020"/>
                </a:solidFill>
              </a:defRPr>
            </a:pPr>
            <a:r>
              <a:rPr sz="2250" b="0">
                <a:solidFill>
                  <a:srgbClr val="1A1020"/>
                </a:solidFill>
              </a:rPr>
              <a:t>January                         200                              $32 per customer</a:t>
            </a:r>
          </a:p>
        </p:txBody>
      </p:sp>
      <p:sp>
        <p:nvSpPr>
          <p:cNvPr id="8" name="cohort-b">
            <a:extLst xmlns:a="http://schemas.openxmlformats.org/drawingml/2006/main">
              <a:ext uri="{FF2B5EF4-FFF2-40B4-BE49-F238E27FC236}">
                <a16:creationId xmlns:a16="http://schemas.microsoft.com/office/drawing/2014/main" id="{BCF18C40-7012-40AA-B75B-670A1EA33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A1020"/>
                </a:solidFill>
              </a:defRPr>
            </a:pPr>
            <a:r>
              <a:rPr sz="2250" b="0">
                <a:solidFill>
                  <a:srgbClr val="1A1020"/>
                </a:solidFill>
              </a:rPr>
              <a:t>April                              180                              $35 per customer</a:t>
            </a:r>
          </a:p>
        </p:txBody>
      </p:sp>
      <p:sp>
        <p:nvSpPr>
          <p:cNvPr id="9" name="cohort-limit">
            <a:extLst xmlns:a="http://schemas.openxmlformats.org/drawingml/2006/main">
              <a:ext uri="{FF2B5EF4-FFF2-40B4-BE49-F238E27FC236}">
                <a16:creationId xmlns:a16="http://schemas.microsoft.com/office/drawing/2014/main" id="{C401F38B-FDAB-4F83-874D-F03D84772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86375"/>
            <a:ext cx="10668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1A1020"/>
                </a:solidFill>
              </a:defRPr>
            </a:pPr>
            <a:r>
              <a:rPr sz="1950" b="0">
                <a:solidFill>
                  <a:srgbClr val="1A1020"/>
                </a:solidFill>
              </a:rPr>
              <a:t>Illustrative contribution before acquisition. Same age does not remove product mix, seasonality or channel differences.</a:t>
            </a:r>
          </a:p>
        </p:txBody>
      </p:sp>
    </p:spTree>
    <p:extLst>
      <p:ext uri="{BB962C8B-B14F-4D97-AF65-F5344CB8AC3E}">
        <p14:creationId xmlns:p14="http://schemas.microsoft.com/office/powerpoint/2010/main" val="104600652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6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label">
            <a:extLst xmlns:a="http://schemas.openxmlformats.org/drawingml/2006/main">
              <a:ext uri="{FF2B5EF4-FFF2-40B4-BE49-F238E27FC236}">
                <a16:creationId xmlns:a16="http://schemas.microsoft.com/office/drawing/2014/main" id="{45B956C3-305E-4AEB-AB0A-74ADAB51B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10972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82265F"/>
                </a:solidFill>
              </a:defRPr>
            </a:pPr>
            <a:r>
              <a:rPr sz="1350" b="1">
                <a:solidFill>
                  <a:srgbClr val="82265F"/>
                </a:solidFill>
              </a:rPr>
              <a:t>ROI.LIVE  /  BOARD TEMPLATE  /  ILLUSTRATIVE EXAMPLE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DB6811E-BD44-47FD-B660-577E98242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109728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A1020"/>
                </a:solidFill>
              </a:defRPr>
            </a:pPr>
            <a:r>
              <a:rPr sz="3900" b="1">
                <a:solidFill>
                  <a:srgbClr val="1A1020"/>
                </a:solidFill>
              </a:rPr>
              <a:t>Separate completed work from expected lift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C1A9511A-AAAC-4611-AAE5-9718D5AE2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0972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A1020"/>
                </a:solidFill>
              </a:defRPr>
            </a:pPr>
            <a:r>
              <a:rPr sz="2025" b="0">
                <a:solidFill>
                  <a:srgbClr val="1A1020"/>
                </a:solidFill>
              </a:rPr>
              <a:t>Execution and learning · Report the status the evidence supports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11059B4B-4CFF-42BE-AD4E-2269319D7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Replace sample figures with reconciled company data.  •  roi.live/cmo-board-deck-template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91F159CF-C122-47F2-A8A2-AAE5E1EB5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4 / 5</a:t>
            </a:r>
          </a:p>
        </p:txBody>
      </p:sp>
      <p:sp>
        <p:nvSpPr>
          <p:cNvPr id="6" name="completed-label">
            <a:extLst xmlns:a="http://schemas.openxmlformats.org/drawingml/2006/main">
              <a:ext uri="{FF2B5EF4-FFF2-40B4-BE49-F238E27FC236}">
                <a16:creationId xmlns:a16="http://schemas.microsoft.com/office/drawing/2014/main" id="{D01A0A26-8C98-4CFB-9EB5-79AA77B14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0"/>
            <a:ext cx="485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5596A"/>
                </a:solidFill>
              </a:defRPr>
            </a:pPr>
            <a:r>
              <a:rPr sz="1725" b="1">
                <a:solidFill>
                  <a:srgbClr val="15596A"/>
                </a:solidFill>
              </a:rPr>
              <a:t>COMPLETED</a:t>
            </a:r>
          </a:p>
        </p:txBody>
      </p:sp>
      <p:sp>
        <p:nvSpPr>
          <p:cNvPr id="7" name="completed">
            <a:extLst xmlns:a="http://schemas.openxmlformats.org/drawingml/2006/main">
              <a:ext uri="{FF2B5EF4-FFF2-40B4-BE49-F238E27FC236}">
                <a16:creationId xmlns:a16="http://schemas.microsoft.com/office/drawing/2014/main" id="{42135CFD-6A5B-4666-A818-12EEE6E52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52825"/>
            <a:ext cx="4857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A1020"/>
                </a:solidFill>
              </a:defRPr>
            </a:pPr>
            <a:r>
              <a:rPr sz="2850" b="1">
                <a:solidFill>
                  <a:srgbClr val="1A1020"/>
                </a:solidFill>
              </a:rPr>
              <a:t>Checkout repair</a:t>
            </a:r>
          </a:p>
        </p:txBody>
      </p:sp>
      <p:sp>
        <p:nvSpPr>
          <p:cNvPr id="8" name="completed-note">
            <a:extLst xmlns:a="http://schemas.openxmlformats.org/drawingml/2006/main">
              <a:ext uri="{FF2B5EF4-FFF2-40B4-BE49-F238E27FC236}">
                <a16:creationId xmlns:a16="http://schemas.microsoft.com/office/drawing/2014/main" id="{AE66461D-50B3-4AB5-9B9A-BEC22759E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71975"/>
            <a:ext cx="4857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A1020"/>
                </a:solidFill>
              </a:defRPr>
            </a:pPr>
            <a:r>
              <a:rPr sz="2100" b="0">
                <a:solidFill>
                  <a:srgbClr val="1A1020"/>
                </a:solidFill>
              </a:rPr>
              <a:t>Known failure corrected and public purchase route tested. No conversion lift claimed yet.</a:t>
            </a:r>
          </a:p>
        </p:txBody>
      </p:sp>
      <p:sp>
        <p:nvSpPr>
          <p:cNvPr id="9" name="planned-label">
            <a:extLst xmlns:a="http://schemas.openxmlformats.org/drawingml/2006/main">
              <a:ext uri="{FF2B5EF4-FFF2-40B4-BE49-F238E27FC236}">
                <a16:creationId xmlns:a16="http://schemas.microsoft.com/office/drawing/2014/main" id="{D6D2D652-4805-4268-9D48-246163E3B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048000"/>
            <a:ext cx="4857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82265F"/>
                </a:solidFill>
              </a:defRPr>
            </a:pPr>
            <a:r>
              <a:rPr sz="1725" b="1">
                <a:solidFill>
                  <a:srgbClr val="82265F"/>
                </a:solidFill>
              </a:rPr>
              <a:t>PLANNED</a:t>
            </a:r>
          </a:p>
        </p:txBody>
      </p:sp>
      <p:sp>
        <p:nvSpPr>
          <p:cNvPr id="10" name="planned">
            <a:extLst xmlns:a="http://schemas.openxmlformats.org/drawingml/2006/main">
              <a:ext uri="{FF2B5EF4-FFF2-40B4-BE49-F238E27FC236}">
                <a16:creationId xmlns:a16="http://schemas.microsoft.com/office/drawing/2014/main" id="{68A4A0A5-9268-46C0-A3D5-2CE234253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552825"/>
            <a:ext cx="4857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A1020"/>
                </a:solidFill>
              </a:defRPr>
            </a:pPr>
            <a:r>
              <a:rPr sz="2850" b="1">
                <a:solidFill>
                  <a:srgbClr val="1A1020"/>
                </a:solidFill>
              </a:rPr>
              <a:t>Retention experiment</a:t>
            </a:r>
          </a:p>
        </p:txBody>
      </p:sp>
      <p:sp>
        <p:nvSpPr>
          <p:cNvPr id="11" name="planned-note">
            <a:extLst xmlns:a="http://schemas.openxmlformats.org/drawingml/2006/main">
              <a:ext uri="{FF2B5EF4-FFF2-40B4-BE49-F238E27FC236}">
                <a16:creationId xmlns:a16="http://schemas.microsoft.com/office/drawing/2014/main" id="{5D2AE023-4D22-4B3D-A969-E061462D2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371975"/>
            <a:ext cx="4857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A1020"/>
                </a:solidFill>
              </a:defRPr>
            </a:pPr>
            <a:r>
              <a:rPr sz="2100" b="0">
                <a:solidFill>
                  <a:srgbClr val="1A1020"/>
                </a:solidFill>
              </a:rPr>
              <a:t>Define the eligible audience, comparison, contribution measure and review window before release.</a:t>
            </a:r>
          </a:p>
        </p:txBody>
      </p:sp>
    </p:spTree>
    <p:extLst>
      <p:ext uri="{BB962C8B-B14F-4D97-AF65-F5344CB8AC3E}">
        <p14:creationId xmlns:p14="http://schemas.microsoft.com/office/powerpoint/2010/main" val="156569042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6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label">
            <a:extLst xmlns:a="http://schemas.openxmlformats.org/drawingml/2006/main">
              <a:ext uri="{FF2B5EF4-FFF2-40B4-BE49-F238E27FC236}">
                <a16:creationId xmlns:a16="http://schemas.microsoft.com/office/drawing/2014/main" id="{55A6F99C-1CA7-4E6F-A390-C34654550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10972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82265F"/>
                </a:solidFill>
              </a:defRPr>
            </a:pPr>
            <a:r>
              <a:rPr sz="1350" b="1">
                <a:solidFill>
                  <a:srgbClr val="82265F"/>
                </a:solidFill>
              </a:rPr>
              <a:t>ROI.LIVE  /  BOARD TEMPLATE  /  ILLUSTRATIVE EXAMPLE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C45EC7F-4E8F-41BB-B080-BA23464BA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52500"/>
            <a:ext cx="109728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A1020"/>
                </a:solidFill>
              </a:defRPr>
            </a:pPr>
            <a:r>
              <a:rPr sz="3900" b="1">
                <a:solidFill>
                  <a:srgbClr val="1A1020"/>
                </a:solidFill>
              </a:rPr>
              <a:t>Make the approval easy to review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978EB827-ABE3-43B6-A353-C86C77809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0972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A1020"/>
                </a:solidFill>
              </a:defRPr>
            </a:pPr>
            <a:r>
              <a:rPr sz="2025" b="0">
                <a:solidFill>
                  <a:srgbClr val="1A1020"/>
                </a:solidFill>
              </a:rPr>
              <a:t>Next-period plan · Assign the owner, limit and decision date</a:t>
            </a:r>
          </a:p>
        </p:txBody>
      </p:sp>
      <p:sp>
        <p:nvSpPr>
          <p:cNvPr id="4" name="footer">
            <a:extLst xmlns:a="http://schemas.openxmlformats.org/drawingml/2006/main">
              <a:ext uri="{FF2B5EF4-FFF2-40B4-BE49-F238E27FC236}">
                <a16:creationId xmlns:a16="http://schemas.microsoft.com/office/drawing/2014/main" id="{272ED40B-DF4D-4B77-99FA-E8DB974D2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34125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Replace sample figures with reconciled company data.  •  roi.live/cmo-board-deck-template</a:t>
            </a:r>
          </a:p>
        </p:txBody>
      </p:sp>
      <p:sp>
        <p:nvSpPr>
          <p:cNvPr id="5" name="page">
            <a:extLst xmlns:a="http://schemas.openxmlformats.org/drawingml/2006/main">
              <a:ext uri="{FF2B5EF4-FFF2-40B4-BE49-F238E27FC236}">
                <a16:creationId xmlns:a16="http://schemas.microsoft.com/office/drawing/2014/main" id="{2789CFA8-63F8-45BA-B646-36028AC2D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15596A"/>
                </a:solidFill>
              </a:defRPr>
            </a:pPr>
            <a:r>
              <a:rPr sz="1275" b="0">
                <a:solidFill>
                  <a:srgbClr val="15596A"/>
                </a:solidFill>
              </a:rPr>
              <a:t>5 / 5</a:t>
            </a:r>
          </a:p>
        </p:txBody>
      </p:sp>
      <p:sp>
        <p:nvSpPr>
          <p:cNvPr id="6" name="plan-a">
            <a:extLst xmlns:a="http://schemas.openxmlformats.org/drawingml/2006/main">
              <a:ext uri="{FF2B5EF4-FFF2-40B4-BE49-F238E27FC236}">
                <a16:creationId xmlns:a16="http://schemas.microsoft.com/office/drawing/2014/main" id="{329B2986-4F64-445E-A764-6506BC91B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0375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1A1020"/>
                </a:solidFill>
              </a:defRPr>
            </a:pPr>
            <a:r>
              <a:rPr sz="2400" b="1">
                <a:solidFill>
                  <a:srgbClr val="1A1020"/>
                </a:solidFill>
              </a:rPr>
              <a:t>Checkout: engineering owner · $4,000 limit</a:t>
            </a:r>
          </a:p>
        </p:txBody>
      </p:sp>
      <p:sp>
        <p:nvSpPr>
          <p:cNvPr id="7" name="plan-b">
            <a:extLst xmlns:a="http://schemas.openxmlformats.org/drawingml/2006/main">
              <a:ext uri="{FF2B5EF4-FFF2-40B4-BE49-F238E27FC236}">
                <a16:creationId xmlns:a16="http://schemas.microsoft.com/office/drawing/2014/main" id="{CFA041A5-3BBD-4DEF-B9BF-CD0AB1F6B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24275"/>
            <a:ext cx="1085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1A1020"/>
                </a:solidFill>
              </a:defRPr>
            </a:pPr>
            <a:r>
              <a:rPr sz="2400" b="1">
                <a:solidFill>
                  <a:srgbClr val="1A1020"/>
                </a:solidFill>
              </a:rPr>
              <a:t>Retention test: lifecycle owner · $6,000 limit</a:t>
            </a:r>
          </a:p>
        </p:txBody>
      </p:sp>
      <p:sp>
        <p:nvSpPr>
          <p:cNvPr id="8" name="plan-c">
            <a:extLst xmlns:a="http://schemas.openxmlformats.org/drawingml/2006/main">
              <a:ext uri="{FF2B5EF4-FFF2-40B4-BE49-F238E27FC236}">
                <a16:creationId xmlns:a16="http://schemas.microsoft.com/office/drawing/2014/main" id="{77E1BE97-80C1-4D96-A8DE-1BDADCC2F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A1020"/>
                </a:solidFill>
              </a:defRPr>
            </a:pPr>
            <a:r>
              <a:rPr sz="2175" b="0">
                <a:solidFill>
                  <a:srgbClr val="1A1020"/>
                </a:solidFill>
              </a:rPr>
              <a:t>Review: 30 days after test completion and cost reconciliation.</a:t>
            </a:r>
          </a:p>
        </p:txBody>
      </p:sp>
      <p:sp>
        <p:nvSpPr>
          <p:cNvPr id="9" name="plan-d">
            <a:extLst xmlns:a="http://schemas.openxmlformats.org/drawingml/2006/main">
              <a:ext uri="{FF2B5EF4-FFF2-40B4-BE49-F238E27FC236}">
                <a16:creationId xmlns:a16="http://schemas.microsoft.com/office/drawing/2014/main" id="{0E7F99E2-A1E3-4B27-BB8E-D645261BE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24475"/>
            <a:ext cx="1066800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5596A"/>
                </a:solidFill>
              </a:defRPr>
            </a:pPr>
            <a:r>
              <a:rPr sz="2025" b="0">
                <a:solidFill>
                  <a:srgbClr val="15596A"/>
                </a:solidFill>
              </a:rPr>
              <a:t>Stop or revise if contribution fails the approved threshold, tracking fails, or fulfillment cannot support the offer.</a:t>
            </a:r>
          </a:p>
        </p:txBody>
      </p:sp>
    </p:spTree>
    <p:extLst>
      <p:ext uri="{BB962C8B-B14F-4D97-AF65-F5344CB8AC3E}">
        <p14:creationId xmlns:p14="http://schemas.microsoft.com/office/powerpoint/2010/main" val="14608198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2026-09-08T02:12:29.7660000Z</dcterms:created>
  <dcterms:modified xsi:type="dcterms:W3CDTF">2026-09-08T02:12:29.7670000Z</dcterms:modified>
</coreProperties>
</file>